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27A2-156C-E74B-BADA-9E61EEA4FFC8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DC431-DCF6-2946-9EEF-F25C7685A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9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7DC431-DCF6-2946-9EEF-F25C7685A55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80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CDB3E-3BB3-2C41-A5A8-CBE08A2C7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B0A81F-7E6C-544C-BFB0-3AA17F565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F2C8B-52F4-FB41-B1D3-2DC9C631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5FC7A-34B0-6D43-A8EA-78C2BCD3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1FA02-CDA2-584D-94A9-05CFAB64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3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0F5C6-5D32-9145-8DB8-3EAAA6E4B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2CF356-98A4-7440-A250-194FAD777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1C80A-5099-4F4A-B94C-48E88D0D5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45D9AB-FD7C-344C-BFCB-7575DD8D5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35236-2EF8-0B4B-BD2D-1DBA0ACA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8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8DB6D-5430-4647-8DB6-BD394E92B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FB3AB3-61BF-1E4A-A6FB-681FB5AFA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476BF-787D-CA43-BD3B-5EAD429E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5E35D-9F6E-E348-BB13-EDE1957C2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6F356-41CB-D047-BC3A-1010DB55A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0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7B337-DB87-CC45-8BD5-DBF712A9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3B2A5-8776-C44F-9CDA-D1DFC8D6B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6B884-92E9-064C-89A1-E1810D2A5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BEDBB-8676-1041-BFBA-8110DC3B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FBB46-AC7B-9749-90AA-75E36F0B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9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264F7-430A-584E-913B-50ECA87A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0958F-7599-3143-BA6B-0E53EFEA1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AAED6-B6E0-474C-B503-BA68BFF48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03D8F-C1BD-8C42-A213-F72E4273D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4FA5C-C462-1C4E-B930-934C80EB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94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4CB7A-840E-FE4F-A809-DC6B2D05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91CE6-3D67-2B4F-8A09-B512E9EB2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705EC-89FF-3D4C-B7B3-087911E41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D9D8-1DD7-FF48-8B44-E6DC52B4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D68299-4B8F-2941-A6FE-76E3BC1C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6DAA5-3B65-B24F-90F3-C864839BC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7D545-B3FE-3749-8D11-4D3B95B8E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3B249F-3DE4-1142-9D12-71764578F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0B5840-2915-7A4D-906E-0E9AC68AA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B5D3B1-AE2C-0541-A093-D4CCEDE842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5A5F96-7B51-E942-9B09-0B9A76BEF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279CBA-361B-9645-9BB5-4B16B4003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A68530-75EB-1548-B7BC-935612929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40E89-A52B-6740-ABAF-4B28C9C85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F5FE7-D0ED-6A45-B0E1-6A439F551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73DC44-D41B-8D42-A760-F80B55B28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963EBB-8FC8-8545-8D63-85379CD26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E57EB1-A763-9F45-AA9C-1FEDEF71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98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ABD02B-E364-4D43-BD56-EE3D5F231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AE1EF8-1EB2-D94C-9088-C2851E3D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B3467-31CA-C047-A272-E6534D9BB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6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2A443-10A3-8B49-93CC-3C62869CA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893B5-0983-D040-9AB7-92939CEA4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33B1B-DE90-8240-8B2A-3A8AFEF08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4CD472-0112-BE46-A5CC-FBF8E7CF3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E048C-18BD-9645-A1C8-D3F1C1B06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6AFBB8-666E-0D47-AE96-B00B48E43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7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8C1E-D22C-5C44-B400-DF25A252B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4ACD57-ACBB-EA4D-9BCD-9672AFDA5F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305E6C-FCE6-6846-BD59-25D463247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E065D4-FD3B-2046-9996-14CAE81A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41FCE-DB7F-3743-9953-BE9F57AAB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218CA-ABAA-F346-B563-8D842A69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3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C85B89-05B6-A44A-8CF5-878A6F5B0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52935-4AEF-5442-A519-E3E0EACA5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03BE4-AB76-064B-B0E2-F68CEE3C7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BF42A-FF3A-274D-86D2-4961C3260EDD}" type="datetimeFigureOut">
              <a:rPr lang="en-US" smtClean="0"/>
              <a:t>11/8/21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5DE73-3F0D-5242-A38D-3C36C0EC4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36EED-AE37-2748-9E5C-4629E294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AC7BD-6CC9-D447-9DFA-9572C8F83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5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techterms.com/definition/ss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24D4-AECB-6E43-9E58-CA13D4EB8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CA" dirty="0">
                <a:pattFill prst="pct90">
                  <a:fgClr>
                    <a:schemeClr val="tx1"/>
                  </a:fgClr>
                  <a:bgClr>
                    <a:schemeClr val="bg1"/>
                  </a:bgClr>
                </a:pattFill>
              </a:rPr>
              <a:t>BASIC NETWORKING VOCAB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344FB-A097-9A44-8513-44B266EFD7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Ethan Yu</a:t>
            </a:r>
          </a:p>
        </p:txBody>
      </p:sp>
    </p:spTree>
    <p:extLst>
      <p:ext uri="{BB962C8B-B14F-4D97-AF65-F5344CB8AC3E}">
        <p14:creationId xmlns:p14="http://schemas.microsoft.com/office/powerpoint/2010/main" val="70443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C41C1-BC6D-9143-8F1C-4DB66764A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Network Interface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2E35-F160-F840-BA3D-471940178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Computer hardware component that connects a computer to a computer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79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096F-863D-B747-B4D2-03BA8FF14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Network Operating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540E9-BAFC-1F42-8D89-9801D445D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Computer operating system</a:t>
            </a:r>
          </a:p>
          <a:p>
            <a:pPr algn="ctr"/>
            <a:r>
              <a:rPr lang="en-CA" dirty="0"/>
              <a:t>Designed mainly to support workstations, PC’s and, in some cases, older terminals that are connected on a local area network (LAN)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10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9B76-4A08-2C40-A80B-6B1985F73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Network Attached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402D6-DD6D-A242-9F49-D7001A5E7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Data storage device that connects to and is accessed through a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323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00DB-8097-6A46-A564-90D14A0EB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Storage Area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D2C88-29D2-4F4A-BA20-8D30135BB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Network of storage devices</a:t>
            </a:r>
          </a:p>
          <a:p>
            <a:pPr algn="ctr"/>
            <a:r>
              <a:rPr lang="en-CA" dirty="0"/>
              <a:t>Can be accessed by multiple computers</a:t>
            </a:r>
          </a:p>
          <a:p>
            <a:pPr algn="ctr"/>
            <a:r>
              <a:rPr lang="en-CA" dirty="0"/>
              <a:t>Each computer on the network can access hard drives in the SAN as if they were storage drives that are directly plugged into a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180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C382C-CF18-9147-A67C-AC80E9B7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Network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C9FB9-6239-3F4F-819E-5AD6FB168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Established set of rules that determine how data is transferred between different devices in the same network</a:t>
            </a:r>
          </a:p>
          <a:p>
            <a:pPr algn="ctr"/>
            <a:r>
              <a:rPr lang="en-CA" dirty="0"/>
              <a:t>Allows connected devices to communicate with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05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E2159-480E-5042-A8CC-16B7A9464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File Transfer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D894C-A443-C144-AF59-E2F83E874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Designed for transferring files over the internet</a:t>
            </a:r>
          </a:p>
          <a:p>
            <a:pPr algn="ctr"/>
            <a:r>
              <a:rPr lang="en-CA" dirty="0"/>
              <a:t>Files stored on FTP server can be accessed using FTP 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764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BB90-515B-D242-8BD2-6A65CE125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Hypertext Transfer Protocol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46F79-4585-654B-BCB0-4A05C6790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899"/>
            <a:ext cx="10515600" cy="4351338"/>
          </a:xfrm>
        </p:spPr>
        <p:txBody>
          <a:bodyPr/>
          <a:lstStyle/>
          <a:p>
            <a:pPr algn="ctr"/>
            <a:r>
              <a:rPr lang="en-CA" dirty="0"/>
              <a:t>Protocol used to transfer data over the 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5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3BD7-7681-E64A-91CC-037C49469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HyperText</a:t>
            </a:r>
            <a:r>
              <a:rPr lang="en-CA" dirty="0"/>
              <a:t> Transport Protocol Secure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0D797-B42E-4440-9859-2D9EB4387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899"/>
            <a:ext cx="10515600" cy="4351338"/>
          </a:xfrm>
        </p:spPr>
        <p:txBody>
          <a:bodyPr/>
          <a:lstStyle/>
          <a:p>
            <a:pPr algn="ctr"/>
            <a:r>
              <a:rPr lang="en-US" dirty="0"/>
              <a:t>Same thing as HTTP but more secure</a:t>
            </a:r>
          </a:p>
          <a:p>
            <a:pPr algn="ctr"/>
            <a:r>
              <a:rPr lang="en-CA" dirty="0"/>
              <a:t>Uses Secure socket layer (</a:t>
            </a:r>
            <a:r>
              <a:rPr lang="en-CA" dirty="0">
                <a:hlinkClick r:id="rId2"/>
              </a:rPr>
              <a:t>SSL</a:t>
            </a:r>
            <a:r>
              <a:rPr lang="en-CA" dirty="0"/>
              <a:t>) for security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54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F9FEB-1B95-6F44-9436-3415986C2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Simple Mail Transfer Protocol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1890E-9E8A-A54E-8DEB-3A2E6E1B1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Protocol used for sending e-mail over the internet</a:t>
            </a:r>
          </a:p>
          <a:p>
            <a:pPr algn="ctr"/>
            <a:r>
              <a:rPr lang="en-CA" dirty="0"/>
              <a:t>Set of commands that authenticate and direct the transfer of electronic 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12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412D2-91BD-2341-A768-B26D5B515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User Datagram Protocol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F7D78-0BDB-2C4B-B0C1-27536F687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Part of TCP/IP suite of protocols used for data transferring</a:t>
            </a:r>
            <a:endParaRPr lang="en-US" dirty="0"/>
          </a:p>
          <a:p>
            <a:pPr algn="ctr"/>
            <a:r>
              <a:rPr lang="en-CA" dirty="0"/>
              <a:t>Typically used for streaming media</a:t>
            </a:r>
          </a:p>
        </p:txBody>
      </p:sp>
    </p:spTree>
    <p:extLst>
      <p:ext uri="{BB962C8B-B14F-4D97-AF65-F5344CB8AC3E}">
        <p14:creationId xmlns:p14="http://schemas.microsoft.com/office/powerpoint/2010/main" val="125921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B9DF3-3BF3-1C47-8432-D181D9EFE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Ethernet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85F8E-2DFC-624F-91A0-CDEA37B44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Way of connecting computers on a network via wired connection</a:t>
            </a:r>
          </a:p>
          <a:p>
            <a:pPr algn="ctr"/>
            <a:r>
              <a:rPr lang="en-US" dirty="0"/>
              <a:t>Fast / more stable then using </a:t>
            </a:r>
            <a:r>
              <a:rPr lang="en-US" dirty="0" err="1"/>
              <a:t>WiFi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10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649DF-4401-1447-874C-1B694FDA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Transmission Control Protocol/Internet Protocol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6C470-A972-4E43-A2D1-845355503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Suite of communication protocols used to interconnect network devices on the internet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72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324FB-136E-3547-86E0-56A372EF9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TCP/IP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B15A9-7748-124D-8067-18F88ACD2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Consists of 5 layers (</a:t>
            </a:r>
            <a:r>
              <a:rPr lang="en-CA" dirty="0"/>
              <a:t>application layer, transport layer, network layer, data link layer and physical layer)</a:t>
            </a:r>
          </a:p>
          <a:p>
            <a:pPr algn="ctr"/>
            <a:r>
              <a:rPr lang="en-CA" dirty="0"/>
              <a:t>hierarchical protocol</a:t>
            </a:r>
            <a:r>
              <a:rPr lang="en-US" dirty="0"/>
              <a:t> made up of </a:t>
            </a:r>
            <a:r>
              <a:rPr lang="en-US" dirty="0" err="1"/>
              <a:t>i</a:t>
            </a:r>
            <a:r>
              <a:rPr lang="en-CA" dirty="0" err="1"/>
              <a:t>nteractive</a:t>
            </a:r>
            <a:r>
              <a:rPr lang="en-CA" dirty="0"/>
              <a:t> modules</a:t>
            </a:r>
          </a:p>
          <a:p>
            <a:pPr algn="ctr"/>
            <a:r>
              <a:rPr lang="en-CA" dirty="0"/>
              <a:t>Each module provides specific functionality.</a:t>
            </a:r>
          </a:p>
        </p:txBody>
      </p:sp>
    </p:spTree>
    <p:extLst>
      <p:ext uri="{BB962C8B-B14F-4D97-AF65-F5344CB8AC3E}">
        <p14:creationId xmlns:p14="http://schemas.microsoft.com/office/powerpoint/2010/main" val="2271820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7A710-8FA4-F141-8CF0-9E9972BB8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C1A3D-EF56-6141-B648-A9CC0A81A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Used to connect devices / computers to the Internet</a:t>
            </a:r>
          </a:p>
          <a:p>
            <a:pPr algn="ctr"/>
            <a:r>
              <a:rPr lang="en-CA" dirty="0"/>
              <a:t>Creates </a:t>
            </a:r>
            <a:r>
              <a:rPr lang="en-CA" dirty="0" err="1"/>
              <a:t>WiFi</a:t>
            </a:r>
            <a:r>
              <a:rPr lang="en-CA" dirty="0"/>
              <a:t> network</a:t>
            </a:r>
          </a:p>
          <a:p>
            <a:pPr algn="ctr"/>
            <a:r>
              <a:rPr lang="en-CA" dirty="0"/>
              <a:t>Does not work without a modem</a:t>
            </a:r>
          </a:p>
        </p:txBody>
      </p:sp>
    </p:spTree>
    <p:extLst>
      <p:ext uri="{BB962C8B-B14F-4D97-AF65-F5344CB8AC3E}">
        <p14:creationId xmlns:p14="http://schemas.microsoft.com/office/powerpoint/2010/main" val="353592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7DD9-30B4-2140-BF7C-D4BD2196F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FE2A1-FBA1-264A-8A69-DCDBDD6D4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Network hardware device for connecting multiple Ethernet devices together and making them act as a single network segment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96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68C44-6DE5-3D42-903F-03A34E79A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Switch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B00D8-3A7E-484D-8F15-3D03D8F81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Networking hardware that connects devices on a computer network by using packet switching to receive and forward data to the destination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794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469C4-4ED0-AB40-B1A1-BFB04A9D4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Bridge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51449-8742-964D-8778-BBCD98C85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Product that connects a local area network (LAN) to another local area network that uses the same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040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58FCA-BEE5-344A-AF4C-7BA01B34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Cat 5/6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F9145-838F-D448-B88F-38BB25019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CA" dirty="0"/>
              <a:t>Cat 6:</a:t>
            </a:r>
          </a:p>
          <a:p>
            <a:pPr algn="ctr"/>
            <a:r>
              <a:rPr lang="en-CA" dirty="0"/>
              <a:t>Twisted pair cable for computer network</a:t>
            </a:r>
            <a:endParaRPr lang="en-US" dirty="0"/>
          </a:p>
          <a:p>
            <a:pPr algn="ctr"/>
            <a:r>
              <a:rPr lang="en-CA" dirty="0"/>
              <a:t>Bandwidth capacity of 250 MHz</a:t>
            </a:r>
          </a:p>
          <a:p>
            <a:pPr algn="ctr"/>
            <a:r>
              <a:rPr lang="en-CA" dirty="0"/>
              <a:t>Offers up to 10 Gbps</a:t>
            </a:r>
          </a:p>
          <a:p>
            <a:pPr algn="ctr"/>
            <a:r>
              <a:rPr lang="en-CA" dirty="0"/>
              <a:t>Compatible with both Cat 5 and Cat 5E cables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Cat 5:</a:t>
            </a:r>
          </a:p>
          <a:p>
            <a:pPr algn="ctr"/>
            <a:r>
              <a:rPr lang="en-CA" dirty="0"/>
              <a:t>Twisted pair cable for computer network</a:t>
            </a:r>
            <a:endParaRPr lang="en-US" dirty="0"/>
          </a:p>
          <a:p>
            <a:pPr algn="ctr"/>
            <a:r>
              <a:rPr lang="en-CA" dirty="0"/>
              <a:t>Bandwidth capacity of 100 MHz</a:t>
            </a:r>
          </a:p>
          <a:p>
            <a:pPr algn="ctr"/>
            <a:r>
              <a:rPr lang="en-CA" dirty="0"/>
              <a:t>Offers up to 100 Mbps</a:t>
            </a:r>
          </a:p>
        </p:txBody>
      </p:sp>
    </p:spTree>
    <p:extLst>
      <p:ext uri="{BB962C8B-B14F-4D97-AF65-F5344CB8AC3E}">
        <p14:creationId xmlns:p14="http://schemas.microsoft.com/office/powerpoint/2010/main" val="2640974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B6AFB-87B9-E24A-BFD4-058BA8F29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b="1" dirty="0"/>
              <a:t>Novell Directory Services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E1B82-D758-654D-88EE-7DB379E15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Wire protocol that allows NDS to service client requests and to send client requests to other NDS 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58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21A9-7AAF-424F-AF6B-0085ADBE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b="1" dirty="0"/>
              <a:t>Internetwork Packet Exchange/Sequenced Packet Exchange </a:t>
            </a:r>
            <a:r>
              <a:rPr lang="en-CA" dirty="0"/>
              <a:t>IPX/SPX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C9D0D-065B-8B4D-8837-595D38F31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 Networking protocols used initially on networks using the (since discontinued) Novell NetWare operating systems</a:t>
            </a:r>
          </a:p>
          <a:p>
            <a:pPr algn="ctr"/>
            <a:r>
              <a:rPr lang="en-CA" dirty="0"/>
              <a:t>Became widely used on networks deploying Microsoft Windows LANS, as they replaced NetWare LANS</a:t>
            </a:r>
          </a:p>
          <a:p>
            <a:pPr algn="ctr"/>
            <a:r>
              <a:rPr lang="en-CA" dirty="0"/>
              <a:t>Now replaced by TCP/IP for networking</a:t>
            </a:r>
          </a:p>
        </p:txBody>
      </p:sp>
    </p:spTree>
    <p:extLst>
      <p:ext uri="{BB962C8B-B14F-4D97-AF65-F5344CB8AC3E}">
        <p14:creationId xmlns:p14="http://schemas.microsoft.com/office/powerpoint/2010/main" val="3152243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895CE-2837-BB40-A49E-1DF82161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NetBIOS Extended User Interface (</a:t>
            </a:r>
            <a:r>
              <a:rPr lang="en-US" dirty="0"/>
              <a:t>NetBEUI)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70177-B77C-2441-8782-5E4E7CD12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Extended version of NetBIOS</a:t>
            </a:r>
          </a:p>
          <a:p>
            <a:pPr algn="ctr"/>
            <a:r>
              <a:rPr lang="en-CA" dirty="0"/>
              <a:t>Program that lets computers communicate within a local area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4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4A025-0181-E141-8F50-B54F70A9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Local Area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A7E67-7969-1449-A28E-6AE3BE757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Network of connected devices that exist within a specific location</a:t>
            </a:r>
          </a:p>
          <a:p>
            <a:pPr algn="ctr"/>
            <a:r>
              <a:rPr lang="en-CA" dirty="0"/>
              <a:t>Can be wired or wireless’</a:t>
            </a:r>
          </a:p>
          <a:p>
            <a:pPr algn="ctr"/>
            <a:r>
              <a:rPr lang="en-CA" dirty="0"/>
              <a:t>Limited to single location</a:t>
            </a:r>
          </a:p>
        </p:txBody>
      </p:sp>
    </p:spTree>
    <p:extLst>
      <p:ext uri="{BB962C8B-B14F-4D97-AF65-F5344CB8AC3E}">
        <p14:creationId xmlns:p14="http://schemas.microsoft.com/office/powerpoint/2010/main" val="141202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B35EF-DF67-8F4A-A08B-E3C8851E2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UTP (Wiring)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D44C-A5F9-E846-B1BE-4E4235A47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UTP = </a:t>
            </a:r>
            <a:r>
              <a:rPr lang="en-CA" dirty="0"/>
              <a:t>Unshielded Twisted Pair</a:t>
            </a:r>
            <a:endParaRPr lang="en-US" dirty="0"/>
          </a:p>
          <a:p>
            <a:pPr algn="ctr"/>
            <a:r>
              <a:rPr lang="en-US" dirty="0"/>
              <a:t>Networking cable</a:t>
            </a:r>
            <a:r>
              <a:rPr lang="en-CA" dirty="0"/>
              <a:t> made for data transfer and telephony</a:t>
            </a:r>
          </a:p>
          <a:p>
            <a:pPr algn="ctr"/>
            <a:r>
              <a:rPr lang="en-CA" dirty="0"/>
              <a:t>Its task is to connect devices together and or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601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C0B9B-17DF-544F-8855-D1C8BF198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10 Base2/5/T System (Speed, Baseband Signaling, Max Segment Length)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16D17-E13A-5C45-93B4-DBF50D7B2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/>
              <a:t>Max speed of 10 Mbps for 10 Base 2, 5, and T.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10 Base 2:</a:t>
            </a:r>
          </a:p>
          <a:p>
            <a:pPr algn="ctr"/>
            <a:r>
              <a:rPr lang="en-US" dirty="0"/>
              <a:t>Uses a thin coaxial cable</a:t>
            </a:r>
          </a:p>
          <a:p>
            <a:pPr algn="ctr"/>
            <a:r>
              <a:rPr lang="en-US" dirty="0"/>
              <a:t>Max length of 200 meters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10 Base 5:</a:t>
            </a:r>
          </a:p>
          <a:p>
            <a:pPr algn="ctr"/>
            <a:r>
              <a:rPr lang="en-CA" dirty="0"/>
              <a:t>Uses </a:t>
            </a:r>
            <a:r>
              <a:rPr lang="en-US" dirty="0"/>
              <a:t>a </a:t>
            </a:r>
            <a:r>
              <a:rPr lang="en-CA" dirty="0"/>
              <a:t>thick / stiff coaxial cable</a:t>
            </a:r>
          </a:p>
          <a:p>
            <a:pPr algn="ctr"/>
            <a:r>
              <a:rPr lang="en-CA" dirty="0"/>
              <a:t>Max length of 500 meters</a:t>
            </a:r>
          </a:p>
          <a:p>
            <a:pPr algn="ctr"/>
            <a:endParaRPr lang="en-CA" dirty="0"/>
          </a:p>
          <a:p>
            <a:pPr marL="0" indent="0" algn="ctr">
              <a:buNone/>
            </a:pPr>
            <a:r>
              <a:rPr lang="en-CA" dirty="0"/>
              <a:t>10 Base T:</a:t>
            </a:r>
          </a:p>
          <a:p>
            <a:pPr algn="ctr"/>
            <a:r>
              <a:rPr lang="en-CA" dirty="0"/>
              <a:t> Twisted pair cabling</a:t>
            </a:r>
          </a:p>
          <a:p>
            <a:pPr algn="ctr"/>
            <a:r>
              <a:rPr lang="en-CA" dirty="0"/>
              <a:t>Max length of 100 meters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90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6636-3822-114C-ADE5-2390299E1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100 Base T/T4/F System (Speed, Baseband Signaling, Max Segment Length)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23700-21CE-FB47-A6A2-25517B108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447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dirty="0"/>
              <a:t>Max Speed of 100 Mbps for 100 Base T, T4, and F.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100 Base T:</a:t>
            </a:r>
          </a:p>
          <a:p>
            <a:pPr algn="ctr"/>
            <a:r>
              <a:rPr lang="en-CA" dirty="0"/>
              <a:t> Enhanced form of Ethernet 10 Base T</a:t>
            </a:r>
          </a:p>
          <a:p>
            <a:pPr algn="ctr"/>
            <a:r>
              <a:rPr lang="en-CA" dirty="0"/>
              <a:t>Officially known as fast Ethernet</a:t>
            </a:r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100 Base T4:</a:t>
            </a:r>
          </a:p>
          <a:p>
            <a:pPr algn="ctr"/>
            <a:r>
              <a:rPr lang="en-CA" dirty="0"/>
              <a:t>One of the early fast versions of Ethernet</a:t>
            </a:r>
          </a:p>
          <a:p>
            <a:pPr algn="ctr"/>
            <a:r>
              <a:rPr lang="en-CA" dirty="0"/>
              <a:t>Uses CAT-3 twisted pair cables</a:t>
            </a:r>
          </a:p>
          <a:p>
            <a:pPr algn="ctr"/>
            <a:r>
              <a:rPr lang="en-CA" dirty="0"/>
              <a:t>Requires 4 cable pairs for communication</a:t>
            </a:r>
          </a:p>
          <a:p>
            <a:pPr algn="ctr"/>
            <a:endParaRPr lang="en-CA" dirty="0"/>
          </a:p>
          <a:p>
            <a:pPr marL="0" indent="0" algn="ctr">
              <a:buNone/>
            </a:pPr>
            <a:r>
              <a:rPr lang="en-CA" dirty="0"/>
              <a:t>100 Base FX:</a:t>
            </a:r>
          </a:p>
          <a:p>
            <a:pPr algn="ctr"/>
            <a:r>
              <a:rPr lang="en-CA" dirty="0"/>
              <a:t>Fast Ethernet over fiber optic cable</a:t>
            </a:r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5644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188E-DC7B-1646-BCDE-780D4772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10G Base SR / LR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D762D-3012-2D4E-BD7E-45A9621A2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10G Base SR (Short Range):</a:t>
            </a:r>
          </a:p>
          <a:p>
            <a:pPr algn="ctr"/>
            <a:r>
              <a:rPr lang="en-CA" dirty="0"/>
              <a:t>Port type for multi mode fiber optic medium that uses 850 nm lasers</a:t>
            </a:r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dirty="0"/>
              <a:t>10G Base LR (Long Range):</a:t>
            </a:r>
          </a:p>
          <a:p>
            <a:pPr algn="ctr"/>
            <a:r>
              <a:rPr lang="en-CA" dirty="0"/>
              <a:t>Single mode fiber</a:t>
            </a:r>
          </a:p>
        </p:txBody>
      </p:sp>
    </p:spTree>
    <p:extLst>
      <p:ext uri="{BB962C8B-B14F-4D97-AF65-F5344CB8AC3E}">
        <p14:creationId xmlns:p14="http://schemas.microsoft.com/office/powerpoint/2010/main" val="21081567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7792-E4CD-5E4A-8B47-DFA7A26EA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Bibilography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D3347-F7F2-784C-ACA7-3D0F7F8E9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CA" dirty="0"/>
              <a:t>Blalock, Jason. “SFP-10G-SR and SFP-10G-LR: What's the Difference? SFP FAQs Answered.” </a:t>
            </a:r>
            <a:r>
              <a:rPr lang="en-CA" i="1" dirty="0"/>
              <a:t>The Network Equipment Solutions Blog</a:t>
            </a:r>
            <a:r>
              <a:rPr lang="en-CA" dirty="0"/>
              <a:t>, https://</a:t>
            </a:r>
            <a:r>
              <a:rPr lang="en-CA" dirty="0" err="1"/>
              <a:t>info.hummingbirdnetworks.com</a:t>
            </a:r>
            <a:r>
              <a:rPr lang="en-CA" dirty="0"/>
              <a:t>/blog/answering-your-frequently-asked-questions-about-different-types-of-10-gigabit-cisco-sfp-units.</a:t>
            </a:r>
          </a:p>
          <a:p>
            <a:pPr algn="ctr"/>
            <a:r>
              <a:rPr lang="en-CA" dirty="0" err="1"/>
              <a:t>Scarpati</a:t>
            </a:r>
            <a:r>
              <a:rPr lang="en-CA" dirty="0"/>
              <a:t>, Jessica. “What Is an Unshielded Twisted Pair (UTP)? - Definition from </a:t>
            </a:r>
            <a:r>
              <a:rPr lang="en-CA" dirty="0" err="1"/>
              <a:t>WhatIs.com</a:t>
            </a:r>
            <a:r>
              <a:rPr lang="en-CA" dirty="0"/>
              <a:t>.” </a:t>
            </a:r>
            <a:r>
              <a:rPr lang="en-CA" i="1" dirty="0" err="1"/>
              <a:t>SearchNetworking</a:t>
            </a:r>
            <a:r>
              <a:rPr lang="en-CA" dirty="0"/>
              <a:t>, TechTarget, 8 Apr. 2019, https://</a:t>
            </a:r>
            <a:r>
              <a:rPr lang="en-CA" dirty="0" err="1"/>
              <a:t>www.techtarget.com</a:t>
            </a:r>
            <a:r>
              <a:rPr lang="en-CA" dirty="0"/>
              <a:t>/</a:t>
            </a:r>
            <a:r>
              <a:rPr lang="en-CA" dirty="0" err="1"/>
              <a:t>searchnetworking</a:t>
            </a:r>
            <a:r>
              <a:rPr lang="en-CA" dirty="0"/>
              <a:t>/definition/Unshielded-Twisted-Pair.</a:t>
            </a:r>
          </a:p>
          <a:p>
            <a:pPr algn="ctr"/>
            <a:r>
              <a:rPr lang="en-CA" dirty="0"/>
              <a:t>“</a:t>
            </a:r>
            <a:r>
              <a:rPr lang="en-CA" dirty="0" err="1"/>
              <a:t>TechTerms.com</a:t>
            </a:r>
            <a:r>
              <a:rPr lang="en-CA" dirty="0"/>
              <a:t>.” </a:t>
            </a:r>
            <a:r>
              <a:rPr lang="en-CA" i="1" dirty="0"/>
              <a:t>The Tech Terms Computer Dictionary</a:t>
            </a:r>
            <a:r>
              <a:rPr lang="en-CA" dirty="0"/>
              <a:t>, 4 Sept. 2021, https://</a:t>
            </a:r>
            <a:r>
              <a:rPr lang="en-CA" dirty="0" err="1"/>
              <a:t>techterms.com</a:t>
            </a:r>
            <a:r>
              <a:rPr lang="en-CA" dirty="0"/>
              <a:t>/.</a:t>
            </a:r>
          </a:p>
        </p:txBody>
      </p:sp>
    </p:spTree>
    <p:extLst>
      <p:ext uri="{BB962C8B-B14F-4D97-AF65-F5344CB8AC3E}">
        <p14:creationId xmlns:p14="http://schemas.microsoft.com/office/powerpoint/2010/main" val="23942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6134A-B4AE-6741-8999-59EC9C63D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FCD53-B750-224B-A0F5-64C746E45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 Interconnecting multiple computer networks</a:t>
            </a:r>
          </a:p>
          <a:p>
            <a:pPr algn="ctr"/>
            <a:r>
              <a:rPr lang="en-CA" dirty="0"/>
              <a:t>Process of connecting different networks by using devices such as routers or gateway devices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1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874C-147A-9A40-91DB-267C23180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Wide Area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8D732-3248-024A-9D07-A7129FBC7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Similar to a Local Area Network</a:t>
            </a:r>
            <a:r>
              <a:rPr lang="en-US" dirty="0"/>
              <a:t> but larger</a:t>
            </a:r>
          </a:p>
          <a:p>
            <a:pPr algn="ctr"/>
            <a:r>
              <a:rPr lang="en-US" dirty="0"/>
              <a:t>NOT limited to single location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7197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8D4D3-3466-014D-A533-8DA86C56B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/>
              <a:t>Metropolitan Area Network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213A8-9B21-F043-9970-C748665CF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 Network that reaches a large area such as town / city</a:t>
            </a:r>
          </a:p>
          <a:p>
            <a:pPr algn="ctr"/>
            <a:r>
              <a:rPr lang="en-CA" dirty="0"/>
              <a:t>Computer network that interconnects users with computer resources in a geographic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089C4-F2EE-1743-999B-893815086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68F1A-491B-8A4C-B755-E6D4C0EFA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 Any device that communicates with a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1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6997F-D4D2-094A-B03A-ADD4403EA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244BC-F163-374D-8A6F-C94201095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Computer that provides data to other computers</a:t>
            </a:r>
          </a:p>
        </p:txBody>
      </p:sp>
    </p:spTree>
    <p:extLst>
      <p:ext uri="{BB962C8B-B14F-4D97-AF65-F5344CB8AC3E}">
        <p14:creationId xmlns:p14="http://schemas.microsoft.com/office/powerpoint/2010/main" val="2270885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2"/>
            </a:gs>
            <a:gs pos="0">
              <a:schemeClr val="accent5">
                <a:lumMod val="89000"/>
              </a:schemeClr>
            </a:gs>
            <a:gs pos="23000">
              <a:schemeClr val="accent5">
                <a:lumMod val="89000"/>
              </a:schemeClr>
            </a:gs>
            <a:gs pos="68000">
              <a:schemeClr val="accent5">
                <a:lumMod val="75000"/>
              </a:schemeClr>
            </a:gs>
            <a:gs pos="97000">
              <a:schemeClr val="accent4">
                <a:lumMod val="92307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5D028-3312-CC45-B685-F8E3C4FD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Client / Server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F0573-A342-F946-B9AD-B219CC11C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CA" dirty="0"/>
              <a:t>Delivery of a web page, online games like League of Legends, or username/password login application</a:t>
            </a:r>
          </a:p>
        </p:txBody>
      </p:sp>
    </p:spTree>
    <p:extLst>
      <p:ext uri="{BB962C8B-B14F-4D97-AF65-F5344CB8AC3E}">
        <p14:creationId xmlns:p14="http://schemas.microsoft.com/office/powerpoint/2010/main" val="366225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974</Words>
  <Application>Microsoft Macintosh PowerPoint</Application>
  <PresentationFormat>Widescreen</PresentationFormat>
  <Paragraphs>131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BASIC NETWORKING VOCAB</vt:lpstr>
      <vt:lpstr>Ethernet</vt:lpstr>
      <vt:lpstr>Local Area Network</vt:lpstr>
      <vt:lpstr>Internetwork</vt:lpstr>
      <vt:lpstr>Wide Area Network</vt:lpstr>
      <vt:lpstr>Metropolitan Area Network</vt:lpstr>
      <vt:lpstr>Client</vt:lpstr>
      <vt:lpstr>Server</vt:lpstr>
      <vt:lpstr>Client / Server Relationship</vt:lpstr>
      <vt:lpstr>Network Interface Card</vt:lpstr>
      <vt:lpstr>Network Operating System</vt:lpstr>
      <vt:lpstr>Network Attached Storage</vt:lpstr>
      <vt:lpstr>Storage Area Network</vt:lpstr>
      <vt:lpstr>Network Protocols</vt:lpstr>
      <vt:lpstr>File Transfer Protocol</vt:lpstr>
      <vt:lpstr>Hypertext Transfer Protocol</vt:lpstr>
      <vt:lpstr>HyperText Transport Protocol Secure</vt:lpstr>
      <vt:lpstr>Simple Mail Transfer Protocol</vt:lpstr>
      <vt:lpstr>User Datagram Protocol</vt:lpstr>
      <vt:lpstr>Transmission Control Protocol/Internet Protocol</vt:lpstr>
      <vt:lpstr>TCP/IP model</vt:lpstr>
      <vt:lpstr>Router</vt:lpstr>
      <vt:lpstr>Hub</vt:lpstr>
      <vt:lpstr>Switch</vt:lpstr>
      <vt:lpstr>Bridge</vt:lpstr>
      <vt:lpstr>Cat 5/6</vt:lpstr>
      <vt:lpstr>Novell Directory Services</vt:lpstr>
      <vt:lpstr>Internetwork Packet Exchange/Sequenced Packet Exchange IPX/SPX</vt:lpstr>
      <vt:lpstr>NetBIOS Extended User Interface (NetBEUI)</vt:lpstr>
      <vt:lpstr>UTP (Wiring)</vt:lpstr>
      <vt:lpstr>10 Base2/5/T System (Speed, Baseband Signaling, Max Segment Length)</vt:lpstr>
      <vt:lpstr>100 Base T/T4/F System (Speed, Baseband Signaling, Max Segment Length)</vt:lpstr>
      <vt:lpstr>10G Base SR / LR</vt:lpstr>
      <vt:lpstr>Bibilography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Microsoft Office User</dc:creator>
  <cp:lastModifiedBy>Microsoft Office User</cp:lastModifiedBy>
  <cp:revision>7</cp:revision>
  <dcterms:created xsi:type="dcterms:W3CDTF">2021-11-04T21:20:13Z</dcterms:created>
  <dcterms:modified xsi:type="dcterms:W3CDTF">2021-11-08T22:39:22Z</dcterms:modified>
</cp:coreProperties>
</file>